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5" r:id="rId8"/>
    <p:sldId id="262" r:id="rId9"/>
    <p:sldId id="263" r:id="rId10"/>
    <p:sldId id="284" r:id="rId11"/>
    <p:sldId id="264" r:id="rId12"/>
    <p:sldId id="274" r:id="rId13"/>
    <p:sldId id="266" r:id="rId14"/>
    <p:sldId id="273" r:id="rId15"/>
    <p:sldId id="283" r:id="rId16"/>
    <p:sldId id="275" r:id="rId17"/>
    <p:sldId id="276" r:id="rId18"/>
    <p:sldId id="277" r:id="rId19"/>
    <p:sldId id="279" r:id="rId20"/>
    <p:sldId id="278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4FE"/>
    <a:srgbClr val="D9F2FD"/>
    <a:srgbClr val="D9FAFD"/>
    <a:srgbClr val="DEEBF7"/>
    <a:srgbClr val="F5D9ED"/>
    <a:srgbClr val="D0E8FE"/>
    <a:srgbClr val="D5E6F9"/>
    <a:srgbClr val="D8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>
        <p:guide orient="horz" pos="2160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A3DC-B101-408E-ABB3-44676547E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7A7BC-F6E8-4A63-86B0-6724C6CD2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1AA08-4716-496D-8614-627F3119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6DAF-80C3-4371-82FD-86C8A618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6ADA2-D147-402C-9D53-8B9FBA14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3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4C03-B597-4E39-8C84-0062DAB1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083A3-859B-467C-8564-CB23AD181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53DF-0240-4823-B109-1820533E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53855-DDE3-4028-99B3-8E0383A7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86524-35A8-44AD-A89E-63EDC495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3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3F987-3F34-4632-B0E5-155C3E52D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DD52F-9002-4863-8735-0779A39A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B7D9-3DD2-469B-BB18-DFF00EA8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CF77-3C2E-4976-B12C-D4EE81F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7ECA3-CE78-4AB8-B02D-18525153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1B9E-F366-4ADD-9D87-F68F82F3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529E-9A3D-4C32-BAA2-5EB3A68C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55EFA-C9A7-497B-966D-397AFD4D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40A0-5EA6-4534-A2CE-A0BE681E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47B0-A8DB-4847-A353-5459CADD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FF5D-F24E-4A82-859C-F1AEA5D4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AAFAE-BB7C-4333-A4AF-146EAED7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B5112-462E-4F85-87F0-9A9CEA15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79B4-C44E-4098-B268-5B8BF59A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52F65-6F42-4AFD-A8F7-830FAD1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6363-AE14-4C8D-922A-0B75ACC3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DC75-0566-4CAE-BEE4-187BD07E4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24A6F-3E2D-4D83-AF17-EB2A2C84D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679E3-BC32-4633-ABE2-5668CAB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BABE9-F584-432A-A940-DDEC6CA9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2A0A-2D3D-4A44-A76F-34452217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1D08-5CC2-49A7-AF72-AE9D2C17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C2964-B805-48A8-B62F-B58E0DB8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E580A-BA43-4AEB-AD2A-4ED1C944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AE0AB-97FB-458E-92BC-74BC48A33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35395-7315-44F9-98D1-606EBB0E0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B0940-9448-417E-9BFF-E1CA75C6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8CF2D-A749-40D5-B236-DDDC87F4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58019-A1C2-4E9B-B855-3B556635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AFE4-3D3F-4637-87CC-2426417C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45C60-9182-43CC-B9F1-3EBA7DE8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C8C9D-8379-4678-9439-B935C485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B6BE9-A829-492B-AB54-2E6298A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D5464-D578-4CC8-83E3-5A206105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51FB3-51DD-493D-BAB0-C14A07AE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E6A59-56D5-4E58-A5EC-5A1DB7C7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6252-3412-4E46-827C-B0C546A2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407A-C6E3-40AC-BB19-5D2D15FB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FCD1F-92D3-44BD-8076-CA83CE762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E3271-66C4-4727-A2EF-095428E2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C6836-B9C3-448B-A880-51C30DF9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09F-9D65-4C37-95B3-7EFB27B7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6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5247-90F1-490A-9592-C83E6A0A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DA8B8-AEEC-471A-99CF-4855E956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A01E-FE1E-4893-977D-2B4FDF6F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25E89-B6EB-4121-821F-E6DA192E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86BFB-FB0E-4AD6-9D8A-42C9A8C2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4F4B4-B57C-423D-BE99-139CD69E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0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7860A-00FD-48A5-93E9-EE70F18D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FF959-4876-43F8-9FC0-207EB2FDA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E30A4-1425-4E22-AA65-F9188CC0A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4E8B-41D4-407E-A134-677243830F0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C1A11-B71E-41C4-B8B4-D5A9882BB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FF8A9-7859-46B8-A061-C51FBB13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8738-7F19-46AA-B6D5-E74C65771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D9930-4B0D-4465-A9E0-5E4B233C1DA6}"/>
              </a:ext>
            </a:extLst>
          </p:cNvPr>
          <p:cNvSpPr txBox="1"/>
          <p:nvPr/>
        </p:nvSpPr>
        <p:spPr>
          <a:xfrm>
            <a:off x="2133997" y="1339542"/>
            <a:ext cx="37177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</a:t>
            </a:r>
            <a:r>
              <a:rPr lang="en-GB" sz="4400" dirty="0"/>
              <a:t>ounterfactual </a:t>
            </a:r>
          </a:p>
          <a:p>
            <a:r>
              <a:rPr lang="en-GB" sz="4400" dirty="0">
                <a:solidFill>
                  <a:srgbClr val="0070C0"/>
                </a:solidFill>
              </a:rPr>
              <a:t>L</a:t>
            </a:r>
            <a:r>
              <a:rPr lang="en-GB" sz="4400" dirty="0"/>
              <a:t>ocal </a:t>
            </a:r>
          </a:p>
          <a:p>
            <a:r>
              <a:rPr lang="en-GB" sz="4400" dirty="0">
                <a:solidFill>
                  <a:srgbClr val="0070C0"/>
                </a:solidFill>
              </a:rPr>
              <a:t>E</a:t>
            </a:r>
            <a:r>
              <a:rPr lang="en-GB" sz="4400" dirty="0"/>
              <a:t>xplanations </a:t>
            </a:r>
          </a:p>
          <a:p>
            <a:r>
              <a:rPr lang="en-GB" sz="4400" dirty="0"/>
              <a:t>vi</a:t>
            </a:r>
            <a:r>
              <a:rPr lang="en-GB" sz="4400" dirty="0">
                <a:solidFill>
                  <a:srgbClr val="0070C0"/>
                </a:solidFill>
              </a:rPr>
              <a:t>A</a:t>
            </a:r>
            <a:r>
              <a:rPr lang="en-GB" sz="4400" dirty="0"/>
              <a:t> </a:t>
            </a:r>
          </a:p>
          <a:p>
            <a:r>
              <a:rPr lang="en-GB" sz="4400" dirty="0">
                <a:solidFill>
                  <a:srgbClr val="0070C0"/>
                </a:solidFill>
              </a:rPr>
              <a:t>R</a:t>
            </a:r>
            <a:r>
              <a:rPr lang="en-GB" sz="4400" dirty="0"/>
              <a:t>egression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B84D6-0ADA-4B06-BA78-32CB94CCABA1}"/>
              </a:ext>
            </a:extLst>
          </p:cNvPr>
          <p:cNvSpPr txBox="1"/>
          <p:nvPr/>
        </p:nvSpPr>
        <p:spPr>
          <a:xfrm>
            <a:off x="2220582" y="4980538"/>
            <a:ext cx="445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Adam White</a:t>
            </a:r>
          </a:p>
          <a:p>
            <a:r>
              <a:rPr lang="en-GB" sz="2400" dirty="0"/>
              <a:t>Artur </a:t>
            </a:r>
            <a:r>
              <a:rPr lang="en-GB" sz="2400" dirty="0" err="1"/>
              <a:t>d’Avila</a:t>
            </a:r>
            <a:r>
              <a:rPr lang="en-GB" sz="2400" dirty="0"/>
              <a:t> Garcez</a:t>
            </a:r>
          </a:p>
          <a:p>
            <a:endParaRPr lang="en-GB" sz="2400" dirty="0"/>
          </a:p>
          <a:p>
            <a:r>
              <a:rPr lang="en-GB" sz="2400" dirty="0"/>
              <a:t>13</a:t>
            </a:r>
            <a:r>
              <a:rPr lang="en-GB" sz="2400" baseline="30000" dirty="0"/>
              <a:t>th</a:t>
            </a:r>
            <a:r>
              <a:rPr lang="en-GB" sz="2400" dirty="0"/>
              <a:t> November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FA2370-0352-4770-9298-9FA9CF47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057"/>
            <a:ext cx="801950" cy="822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202FF0-8FFE-4F41-8CD2-53E1DF4B25BB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1460-3B4F-4CC5-9BDF-1F136B47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8648"/>
            <a:ext cx="5334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54B819-1CCD-425F-A49A-A2AA4A259A40}"/>
              </a:ext>
            </a:extLst>
          </p:cNvPr>
          <p:cNvSpPr/>
          <p:nvPr/>
        </p:nvSpPr>
        <p:spPr>
          <a:xfrm>
            <a:off x="0" y="3422263"/>
            <a:ext cx="12192000" cy="259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2FD82-291A-4C85-B5AA-E256ABACC603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1EEA7-B50E-4581-9030-FF4C4462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B53DF-559A-419F-A1A8-6E370C0D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0" b="22353"/>
          <a:stretch/>
        </p:blipFill>
        <p:spPr>
          <a:xfrm>
            <a:off x="97654" y="1255474"/>
            <a:ext cx="11873186" cy="2103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0682FD-062C-401A-ABA4-AA6D58AB385B}"/>
              </a:ext>
            </a:extLst>
          </p:cNvPr>
          <p:cNvSpPr txBox="1"/>
          <p:nvPr/>
        </p:nvSpPr>
        <p:spPr>
          <a:xfrm>
            <a:off x="731602" y="3735590"/>
            <a:ext cx="3728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Regression scores:</a:t>
            </a:r>
          </a:p>
          <a:p>
            <a:r>
              <a:rPr lang="en-GB" sz="2000" dirty="0">
                <a:solidFill>
                  <a:schemeClr val="bg1"/>
                </a:solidFill>
              </a:rPr>
              <a:t>setosa		 0.54</a:t>
            </a:r>
          </a:p>
          <a:p>
            <a:r>
              <a:rPr lang="en-GB" sz="2000" dirty="0">
                <a:solidFill>
                  <a:schemeClr val="bg1"/>
                </a:solidFill>
              </a:rPr>
              <a:t>versicolor	 0.47</a:t>
            </a:r>
          </a:p>
          <a:p>
            <a:r>
              <a:rPr lang="en-GB" sz="2000" dirty="0">
                <a:solidFill>
                  <a:schemeClr val="bg1"/>
                </a:solidFill>
              </a:rPr>
              <a:t>virginica		-0.02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AE3C4-D2D5-499A-99F0-137660B0B9CD}"/>
              </a:ext>
            </a:extLst>
          </p:cNvPr>
          <p:cNvSpPr txBox="1"/>
          <p:nvPr/>
        </p:nvSpPr>
        <p:spPr>
          <a:xfrm>
            <a:off x="97654" y="487693"/>
            <a:ext cx="9479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LIME does not measure its fidelity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41BC85-3311-489C-9B76-FB68A6DF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63" y="548535"/>
            <a:ext cx="647755" cy="6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2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EE893-A0F3-4D5A-A193-F28B9035F9CD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8049A-6573-430F-9CA8-64F9F25A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6034969"/>
            <a:ext cx="804742" cy="823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9DFB0F-1BAA-4AC8-A062-BB187AD225F4}"/>
              </a:ext>
            </a:extLst>
          </p:cNvPr>
          <p:cNvSpPr/>
          <p:nvPr/>
        </p:nvSpPr>
        <p:spPr>
          <a:xfrm>
            <a:off x="1480706" y="4629263"/>
            <a:ext cx="10163175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NimbusRomNo9L-Regu"/>
              </a:rPr>
              <a:t>A satisfactory explanation of a prediction needs to:</a:t>
            </a:r>
          </a:p>
          <a:p>
            <a:pPr>
              <a:lnSpc>
                <a:spcPts val="1400"/>
              </a:lnSpc>
            </a:pPr>
            <a:endParaRPr lang="en-GB" sz="2400" dirty="0"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imbusRomNo9L-Regu"/>
              </a:rPr>
              <a:t>explain the value of that prediction and answer ’what-if-things-had-been-different’ questions.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imbusRomNo9L-Regu"/>
              </a:rPr>
              <a:t>Measure its fidelity. It must </a:t>
            </a:r>
            <a:r>
              <a:rPr lang="en-GB" sz="2400" i="1" dirty="0">
                <a:latin typeface="NimbusRomNo9L-ReguItal"/>
              </a:rPr>
              <a:t>know when it does not know</a:t>
            </a:r>
            <a:endParaRPr lang="en-GB" sz="24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B700B-58DE-40E4-926E-9B01E522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23808"/>
            <a:ext cx="1818906" cy="2495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D43D0-23EE-4D15-96DF-183A435AFE7F}"/>
              </a:ext>
            </a:extLst>
          </p:cNvPr>
          <p:cNvSpPr/>
          <p:nvPr/>
        </p:nvSpPr>
        <p:spPr>
          <a:xfrm>
            <a:off x="485400" y="3186150"/>
            <a:ext cx="11158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NimbusRomNo9L-Regu"/>
              </a:rPr>
              <a:t>A satisfactory explanation consists in showing patterns of counterfactual dependence.</a:t>
            </a:r>
          </a:p>
          <a:p>
            <a:pPr algn="ctr"/>
            <a:endParaRPr lang="en-GB" dirty="0">
              <a:latin typeface="NimbusRomNo9L-Regu"/>
            </a:endParaRPr>
          </a:p>
          <a:p>
            <a:pPr algn="ctr"/>
            <a:r>
              <a:rPr lang="en-GB" dirty="0">
                <a:latin typeface="NimbusRomNo9L-Regu"/>
              </a:rPr>
              <a:t>It needs to include an equation relating a prediction </a:t>
            </a:r>
            <a:r>
              <a:rPr lang="en-GB" i="1" dirty="0">
                <a:latin typeface="NimbusRomNo9L-Regu"/>
              </a:rPr>
              <a:t>Y</a:t>
            </a:r>
            <a:r>
              <a:rPr lang="en-GB" dirty="0">
                <a:latin typeface="NimbusRomNo9L-Regu"/>
              </a:rPr>
              <a:t> to its features </a:t>
            </a:r>
            <a:r>
              <a:rPr lang="en-GB" i="1" dirty="0">
                <a:latin typeface="NimbusRomNo9L-Regu"/>
              </a:rPr>
              <a:t>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B625A6-F67D-4FD5-AA1A-442B37478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7" r="13163"/>
          <a:stretch/>
        </p:blipFill>
        <p:spPr>
          <a:xfrm>
            <a:off x="10207759" y="1550506"/>
            <a:ext cx="1971040" cy="24593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A804E8-37C7-4D0F-AFCE-906CD8D6FDE3}"/>
              </a:ext>
            </a:extLst>
          </p:cNvPr>
          <p:cNvSpPr/>
          <p:nvPr/>
        </p:nvSpPr>
        <p:spPr>
          <a:xfrm>
            <a:off x="2072906" y="1550506"/>
            <a:ext cx="798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"Suppose that M is an explanandum consisting in the statement that some variable</a:t>
            </a:r>
          </a:p>
          <a:p>
            <a:pPr algn="ctr"/>
            <a:r>
              <a:rPr lang="en-GB" dirty="0"/>
              <a:t>Y takes the particular value y. Then an explanans E for M will consist of (a) a</a:t>
            </a:r>
          </a:p>
          <a:p>
            <a:pPr algn="ctr"/>
            <a:r>
              <a:rPr lang="en-GB" dirty="0"/>
              <a:t> generalization G relating changes in the value(s) of a variable X (where X may</a:t>
            </a:r>
          </a:p>
          <a:p>
            <a:pPr algn="ctr"/>
            <a:r>
              <a:rPr lang="en-GB" dirty="0"/>
              <a:t> itself be a vector or n-tuple of variables X</a:t>
            </a:r>
            <a:r>
              <a:rPr lang="en-GB" baseline="-25000" dirty="0"/>
              <a:t>i</a:t>
            </a:r>
            <a:r>
              <a:rPr lang="en-GB" dirty="0"/>
              <a:t>) with changes in Y, and (b) a statement</a:t>
            </a:r>
          </a:p>
          <a:p>
            <a:pPr algn="ctr"/>
            <a:r>
              <a:rPr lang="en-GB" dirty="0"/>
              <a:t> (of initial or boundary conditions) that the variable X takes the particular value x."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83D4D-F38F-4006-B31C-2713DC1AC8D9}"/>
              </a:ext>
            </a:extLst>
          </p:cNvPr>
          <p:cNvSpPr txBox="1"/>
          <p:nvPr/>
        </p:nvSpPr>
        <p:spPr>
          <a:xfrm>
            <a:off x="97654" y="577404"/>
            <a:ext cx="1128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Key Requirements for Satisfactory Explanation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DEC47-A702-416C-9B58-F51C6B02B8DC}"/>
              </a:ext>
            </a:extLst>
          </p:cNvPr>
          <p:cNvSpPr txBox="1"/>
          <p:nvPr/>
        </p:nvSpPr>
        <p:spPr>
          <a:xfrm>
            <a:off x="8840782" y="4019729"/>
            <a:ext cx="13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1200" dirty="0"/>
              <a:t>(Woodward 2003)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8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F7675-DB59-4366-A4F9-8EE9036F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22" y="11458"/>
            <a:ext cx="1958278" cy="844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093010-BEC7-432B-BF0E-2C608BD8EA7B}"/>
              </a:ext>
            </a:extLst>
          </p:cNvPr>
          <p:cNvSpPr txBox="1"/>
          <p:nvPr/>
        </p:nvSpPr>
        <p:spPr>
          <a:xfrm>
            <a:off x="364552" y="708462"/>
            <a:ext cx="11378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</a:t>
            </a:r>
            <a:r>
              <a:rPr lang="en-GB" sz="4400" dirty="0"/>
              <a:t>ounterfactual </a:t>
            </a:r>
            <a:r>
              <a:rPr lang="en-GB" sz="4400" dirty="0">
                <a:solidFill>
                  <a:srgbClr val="0070C0"/>
                </a:solidFill>
              </a:rPr>
              <a:t>L</a:t>
            </a:r>
            <a:r>
              <a:rPr lang="en-GB" sz="4400" dirty="0"/>
              <a:t>ocal </a:t>
            </a:r>
            <a:r>
              <a:rPr lang="en-GB" sz="4400" dirty="0">
                <a:solidFill>
                  <a:srgbClr val="0070C0"/>
                </a:solidFill>
              </a:rPr>
              <a:t>E</a:t>
            </a:r>
            <a:r>
              <a:rPr lang="en-GB" sz="4400" dirty="0"/>
              <a:t>xplanations vi</a:t>
            </a:r>
            <a:r>
              <a:rPr lang="en-GB" sz="4400" dirty="0">
                <a:solidFill>
                  <a:srgbClr val="0070C0"/>
                </a:solidFill>
              </a:rPr>
              <a:t>A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70C0"/>
                </a:solidFill>
              </a:rPr>
              <a:t>R</a:t>
            </a:r>
            <a:r>
              <a:rPr lang="en-GB" sz="4400" dirty="0"/>
              <a:t>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D43ED-DC0A-4757-A6F5-C6863C609D63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2A4BA-BBDF-4C78-9457-84B5510DEF2D}"/>
              </a:ext>
            </a:extLst>
          </p:cNvPr>
          <p:cNvSpPr/>
          <p:nvPr/>
        </p:nvSpPr>
        <p:spPr>
          <a:xfrm>
            <a:off x="1367162" y="2690297"/>
            <a:ext cx="9226858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MSY10"/>
              </a:rPr>
              <a:t>with</a:t>
            </a:r>
            <a:r>
              <a:rPr lang="en-GB" sz="2400" dirty="0">
                <a:latin typeface="NimbusRomNo9L-Regu"/>
              </a:rPr>
              <a:t> </a:t>
            </a:r>
            <a:r>
              <a:rPr lang="en-GB" sz="2400" i="1" dirty="0">
                <a:latin typeface="NimbusRomNo9L-Regu"/>
              </a:rPr>
              <a:t>b</a:t>
            </a:r>
            <a:r>
              <a:rPr lang="en-GB" sz="2400" dirty="0">
                <a:latin typeface="NimbusRomNo9L-Regu"/>
              </a:rPr>
              <a:t>-counterfactuals and the corresponding regression equation;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NimbusRomNo9L-Regu"/>
              </a:rPr>
              <a:t>using the values of </a:t>
            </a:r>
            <a:r>
              <a:rPr lang="en-GB" sz="2400" i="1" dirty="0">
                <a:latin typeface="NimbusRomNo9L-Regu"/>
              </a:rPr>
              <a:t>b</a:t>
            </a:r>
            <a:r>
              <a:rPr lang="en-GB" sz="2400" dirty="0">
                <a:latin typeface="NimbusRomNo9L-Regu"/>
              </a:rPr>
              <a:t>-counterfactuals to significantly improve the fidelity of its regressions;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NimbusRomNo9L-Regu"/>
              </a:rPr>
              <a:t>that report their fidelity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NimbusRomNo9L-Regu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6AE97-F7EB-4E8D-93BA-B61944D39EA8}"/>
              </a:ext>
            </a:extLst>
          </p:cNvPr>
          <p:cNvSpPr txBox="1"/>
          <p:nvPr/>
        </p:nvSpPr>
        <p:spPr>
          <a:xfrm>
            <a:off x="429005" y="1940904"/>
            <a:ext cx="363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Provides local explanations: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8A58C-B1B6-4F10-B3AB-75987BCB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6DCE6-A600-429B-985D-518C8C7F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53" y="2194894"/>
            <a:ext cx="8382724" cy="1686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F52648-0845-461D-8ED0-460C6B2C63BE}"/>
              </a:ext>
            </a:extLst>
          </p:cNvPr>
          <p:cNvSpPr/>
          <p:nvPr/>
        </p:nvSpPr>
        <p:spPr>
          <a:xfrm>
            <a:off x="1399487" y="450136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CMBXTI10"/>
              </a:rPr>
              <a:t>b</a:t>
            </a:r>
            <a:r>
              <a:rPr lang="en-GB" b="1" dirty="0">
                <a:latin typeface="CMBX12"/>
              </a:rPr>
              <a:t>-perturbation</a:t>
            </a:r>
            <a:r>
              <a:rPr lang="en-GB" dirty="0">
                <a:latin typeface="CMBX12"/>
              </a:rPr>
              <a:t>:</a:t>
            </a:r>
            <a:r>
              <a:rPr lang="en-GB" dirty="0">
                <a:latin typeface="CMR12"/>
              </a:rPr>
              <a:t> the minimum change to a feature </a:t>
            </a:r>
            <a:r>
              <a:rPr lang="en-GB" i="1" dirty="0">
                <a:latin typeface="CMR12"/>
              </a:rPr>
              <a:t>f</a:t>
            </a:r>
            <a:r>
              <a:rPr lang="en-GB" dirty="0">
                <a:latin typeface="CMR12"/>
              </a:rPr>
              <a:t> needed to change </a:t>
            </a:r>
            <a:r>
              <a:rPr lang="en-GB" dirty="0">
                <a:latin typeface="CMTI12"/>
              </a:rPr>
              <a:t>ML system</a:t>
            </a:r>
            <a:r>
              <a:rPr lang="en-GB" dirty="0">
                <a:latin typeface="CMR12"/>
              </a:rPr>
              <a:t>'s prediction to a target class (all other features being kept constant)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78BEE-00B9-46B2-AAF2-47F134D57923}"/>
              </a:ext>
            </a:extLst>
          </p:cNvPr>
          <p:cNvSpPr/>
          <p:nvPr/>
        </p:nvSpPr>
        <p:spPr>
          <a:xfrm>
            <a:off x="1399487" y="5194651"/>
            <a:ext cx="9593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NimbusRomNo9L-Regu"/>
              </a:rPr>
              <a:t>For the b-counterfactual that Mr Jones would have received his loan if his salary had</a:t>
            </a:r>
            <a:r>
              <a:rPr lang="en-GB" sz="1600" i="1" dirty="0">
                <a:latin typeface="NimbusSanL-Regu"/>
              </a:rPr>
              <a:t> </a:t>
            </a:r>
            <a:r>
              <a:rPr lang="en-GB" sz="1600" i="1" dirty="0">
                <a:latin typeface="NimbusRomNo9L-Regu"/>
              </a:rPr>
              <a:t>been $35,000, a </a:t>
            </a:r>
            <a:r>
              <a:rPr lang="en-GB" sz="1600" i="1" dirty="0">
                <a:latin typeface="NimbusRomNo9L-ReguItal"/>
              </a:rPr>
              <a:t>w</a:t>
            </a:r>
            <a:r>
              <a:rPr lang="en-GB" sz="1600" i="1" dirty="0">
                <a:latin typeface="NimbusRomNo9L-Regu"/>
              </a:rPr>
              <a:t>-perturbation for </a:t>
            </a:r>
            <a:r>
              <a:rPr lang="en-GB" sz="1600" i="1" dirty="0">
                <a:latin typeface="NimbusRomNo9L-ReguItal"/>
              </a:rPr>
              <a:t>salary </a:t>
            </a:r>
            <a:r>
              <a:rPr lang="en-GB" sz="1600" i="1" dirty="0">
                <a:latin typeface="NimbusRomNo9L-Regu"/>
              </a:rPr>
              <a:t>is $3000.</a:t>
            </a:r>
            <a:endParaRPr lang="en-GB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6201D-7318-4C13-8308-5C2023D11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90476-94D1-4C56-895D-5F12A40D787F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83D57C-AA56-43C9-B23A-16251F84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" y="6034969"/>
            <a:ext cx="804742" cy="823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EFF3E9-D932-4209-87A1-F5CD4AF57BB9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F84429-CD91-48BF-9B11-52CBC7631403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464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Determine observation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MR10"/>
                  </a:rPr>
                  <a:t>‘s </a:t>
                </a:r>
                <a:r>
                  <a:rPr lang="en-GB" i="1" dirty="0">
                    <a:latin typeface="CMTI10"/>
                  </a:rPr>
                  <a:t>b</a:t>
                </a:r>
                <a:r>
                  <a:rPr lang="en-GB" dirty="0">
                    <a:latin typeface="CMR10"/>
                  </a:rPr>
                  <a:t>-perturbations.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F84429-CD91-48BF-9B11-52CBC763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464871"/>
              </a:xfrm>
              <a:prstGeom prst="rect">
                <a:avLst/>
              </a:prstGeom>
              <a:blipFill>
                <a:blip r:embed="rId5"/>
                <a:stretch>
                  <a:fillRect l="-500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35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1295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‘s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Generate synthetic observations that are then labelled by </a:t>
                </a:r>
                <a:r>
                  <a:rPr lang="en-GB" dirty="0">
                    <a:latin typeface="CMTI10"/>
                  </a:rPr>
                  <a:t>ML system</a:t>
                </a:r>
                <a:r>
                  <a:rPr lang="en-GB" dirty="0">
                    <a:latin typeface="CMR1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Create a balanced neighbourhood data set.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1295868"/>
              </a:xfrm>
              <a:prstGeom prst="rect">
                <a:avLst/>
              </a:prstGeom>
              <a:blipFill>
                <a:blip r:embed="rId4"/>
                <a:stretch>
                  <a:fillRect l="-500" b="-7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48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1295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‘s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Generate synthetic observations that are then labelled by </a:t>
                </a:r>
                <a:r>
                  <a:rPr lang="en-GB" dirty="0">
                    <a:latin typeface="CMTI10"/>
                  </a:rPr>
                  <a:t>ML system</a:t>
                </a:r>
                <a:r>
                  <a:rPr lang="en-GB" dirty="0">
                    <a:latin typeface="CMR1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Create a balanced neighbourhood data set.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1295868"/>
              </a:xfrm>
              <a:prstGeom prst="rect">
                <a:avLst/>
              </a:prstGeom>
              <a:blipFill>
                <a:blip r:embed="rId4"/>
                <a:stretch>
                  <a:fillRect l="-500" b="-7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9F0B80A-26D4-4FE7-9F01-980B2C07C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20" y="3105512"/>
            <a:ext cx="7358510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2126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‘s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Generate synthetic observations that are then labelled by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m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Create a balanced neighbourhood data set.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Perform a step-wise regression  – including 2</a:t>
                </a:r>
                <a:r>
                  <a:rPr lang="en-GB" baseline="30000" dirty="0">
                    <a:latin typeface="CMR10"/>
                  </a:rPr>
                  <a:t>nd</a:t>
                </a:r>
                <a:r>
                  <a:rPr lang="en-GB" dirty="0">
                    <a:latin typeface="CMR10"/>
                  </a:rPr>
                  <a:t> degree terms and interaction terms.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Estimate the </a:t>
                </a:r>
                <a:r>
                  <a:rPr lang="en-GB" i="1" dirty="0">
                    <a:latin typeface="CMTI10"/>
                  </a:rPr>
                  <a:t>b</a:t>
                </a:r>
                <a:r>
                  <a:rPr lang="en-GB" dirty="0">
                    <a:latin typeface="CMR10"/>
                  </a:rPr>
                  <a:t>-perturbations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2126864"/>
              </a:xfrm>
              <a:prstGeom prst="rect">
                <a:avLst/>
              </a:prstGeom>
              <a:blipFill>
                <a:blip r:embed="rId4"/>
                <a:stretch>
                  <a:fillRect l="-500" b="-4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E0CF4A17-7C20-4F05-8717-3087DAF0B767}"/>
              </a:ext>
            </a:extLst>
          </p:cNvPr>
          <p:cNvSpPr/>
          <p:nvPr/>
        </p:nvSpPr>
        <p:spPr>
          <a:xfrm>
            <a:off x="5853343" y="5783248"/>
            <a:ext cx="284085" cy="14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627E0-2B13-44D7-8E6E-EE6CFFAF5B1A}"/>
              </a:ext>
            </a:extLst>
          </p:cNvPr>
          <p:cNvSpPr/>
          <p:nvPr/>
        </p:nvSpPr>
        <p:spPr>
          <a:xfrm>
            <a:off x="1364036" y="3965181"/>
            <a:ext cx="9889724" cy="2792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F20C29-EDCA-45B6-B043-7CC92288BBF2}"/>
                  </a:ext>
                </a:extLst>
              </p:cNvPr>
              <p:cNvSpPr/>
              <p:nvPr/>
            </p:nvSpPr>
            <p:spPr>
              <a:xfrm>
                <a:off x="1517916" y="3981133"/>
                <a:ext cx="10168058" cy="290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00"/>
                  </a:lnSpc>
                </a:pPr>
                <a:endParaRPr lang="en-GB" dirty="0">
                  <a:latin typeface="NimbusRomNo9L-Regu"/>
                </a:endParaRPr>
              </a:p>
              <a:p>
                <a:r>
                  <a:rPr lang="en-GB" dirty="0">
                    <a:latin typeface="NimbusRomNo9L-Regu"/>
                  </a:rPr>
                  <a:t>CLEAR generates a logistic regression equation (step 4):</a:t>
                </a:r>
              </a:p>
              <a:p>
                <a:r>
                  <a:rPr lang="en-GB" dirty="0"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>
                    <a:latin typeface="NimbusRomNo9L-Regu"/>
                  </a:rPr>
                  <a:t> </a:t>
                </a:r>
                <a:r>
                  <a:rPr lang="en-GB" dirty="0"/>
                  <a:t>= 0.69   &amp;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MR10"/>
                  </a:rPr>
                  <a:t>= - 0</a:t>
                </a:r>
                <a:r>
                  <a:rPr lang="en-GB" dirty="0">
                    <a:latin typeface="CMMI10"/>
                  </a:rPr>
                  <a:t>:</a:t>
                </a:r>
                <a:r>
                  <a:rPr lang="en-GB" dirty="0">
                    <a:latin typeface="CMR10"/>
                  </a:rPr>
                  <a:t>8 + 1</a:t>
                </a:r>
                <a:r>
                  <a:rPr lang="en-GB" dirty="0">
                    <a:latin typeface="CMMI10"/>
                  </a:rPr>
                  <a:t>:</a:t>
                </a:r>
                <a:r>
                  <a:rPr lang="en-GB" dirty="0">
                    <a:latin typeface="CMR10"/>
                  </a:rPr>
                  <a:t>73 </a:t>
                </a:r>
                <a:r>
                  <a:rPr lang="en-GB" dirty="0">
                    <a:latin typeface="CMMI10"/>
                  </a:rPr>
                  <a:t>Glucose </a:t>
                </a:r>
                <a:r>
                  <a:rPr lang="en-GB" dirty="0">
                    <a:latin typeface="CMR10"/>
                  </a:rPr>
                  <a:t>+ 0</a:t>
                </a:r>
                <a:r>
                  <a:rPr lang="en-GB" dirty="0">
                    <a:latin typeface="CMMI10"/>
                  </a:rPr>
                  <a:t>:</a:t>
                </a:r>
                <a:r>
                  <a:rPr lang="en-GB" dirty="0">
                    <a:latin typeface="CMR10"/>
                  </a:rPr>
                  <a:t>25 </a:t>
                </a:r>
                <a:r>
                  <a:rPr lang="en-GB" dirty="0" err="1">
                    <a:latin typeface="CMMI10"/>
                  </a:rPr>
                  <a:t>BloodPressure</a:t>
                </a:r>
                <a:r>
                  <a:rPr lang="en-GB" dirty="0">
                    <a:latin typeface="CMMI10"/>
                  </a:rPr>
                  <a:t> </a:t>
                </a:r>
                <a:r>
                  <a:rPr lang="en-GB" dirty="0">
                    <a:latin typeface="CMR10"/>
                  </a:rPr>
                  <a:t>+ 0</a:t>
                </a:r>
                <a:r>
                  <a:rPr lang="en-GB" dirty="0">
                    <a:latin typeface="CMMI10"/>
                  </a:rPr>
                  <a:t>:</a:t>
                </a:r>
                <a:r>
                  <a:rPr lang="en-GB" dirty="0">
                    <a:latin typeface="CMR10"/>
                  </a:rPr>
                  <a:t>31 </a:t>
                </a:r>
                <a:r>
                  <a:rPr lang="en-GB" dirty="0">
                    <a:latin typeface="CMMI10"/>
                  </a:rPr>
                  <a:t>Glucose</a:t>
                </a:r>
                <a:r>
                  <a:rPr lang="en-GB" b="1" baseline="30000" dirty="0">
                    <a:latin typeface="CMMI10"/>
                  </a:rPr>
                  <a:t>2</a:t>
                </a:r>
              </a:p>
              <a:p>
                <a:endParaRPr lang="en-GB" dirty="0">
                  <a:latin typeface="CMMI10"/>
                </a:endParaRPr>
              </a:p>
              <a:p>
                <a:r>
                  <a:rPr lang="en-GB" dirty="0">
                    <a:latin typeface="NimbusRomNo9L-Regu"/>
                  </a:rPr>
                  <a:t>For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NimbusRomNo9L-MediItal"/>
                  </a:rPr>
                  <a:t> to be </a:t>
                </a:r>
                <a:r>
                  <a:rPr lang="en-GB" dirty="0">
                    <a:latin typeface="NimbusRomNo9L-Regu"/>
                  </a:rPr>
                  <a:t>on the decision boundary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MR10"/>
                  </a:rPr>
                  <a:t>= 0</a:t>
                </a:r>
                <a:r>
                  <a:rPr lang="en-GB" dirty="0">
                    <a:latin typeface="NimbusRomNo9L-Regu"/>
                  </a:rPr>
                  <a:t>.</a:t>
                </a:r>
              </a:p>
              <a:p>
                <a:r>
                  <a:rPr lang="en-GB" dirty="0">
                    <a:latin typeface="NimbusRomNo9L-Regu"/>
                  </a:rPr>
                  <a:t>The estimated </a:t>
                </a:r>
                <a:r>
                  <a:rPr lang="en-GB" i="1" dirty="0">
                    <a:latin typeface="NimbusRomNo9L-ReguItal"/>
                  </a:rPr>
                  <a:t>b</a:t>
                </a:r>
                <a:r>
                  <a:rPr lang="en-GB" dirty="0">
                    <a:latin typeface="NimbusRomNo9L-Regu"/>
                  </a:rPr>
                  <a:t>-perturbation is obtained by substituting: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MR10"/>
                  </a:rPr>
                  <a:t>= 0 </a:t>
                </a:r>
                <a:r>
                  <a:rPr lang="en-GB" dirty="0">
                    <a:latin typeface="NimbusRomNo9L-Regu"/>
                  </a:rPr>
                  <a:t>and the value of </a:t>
                </a:r>
                <a:r>
                  <a:rPr lang="en-GB" dirty="0" err="1">
                    <a:latin typeface="NimbusRomNo9L-Regu"/>
                  </a:rPr>
                  <a:t>BloodPressure</a:t>
                </a:r>
                <a:r>
                  <a:rPr lang="en-GB" dirty="0">
                    <a:latin typeface="NimbusRomNo9L-Regu"/>
                  </a:rPr>
                  <a:t> in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0" baseline="-2500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>
                    <a:latin typeface="NimbusRomNo9L-Regu"/>
                  </a:rPr>
                  <a:t>        	0= </a:t>
                </a:r>
                <a:r>
                  <a:rPr lang="it-IT" dirty="0">
                    <a:latin typeface="CMR10"/>
                  </a:rPr>
                  <a:t>0</a:t>
                </a:r>
                <a:r>
                  <a:rPr lang="it-IT" dirty="0">
                    <a:latin typeface="CMMI10"/>
                  </a:rPr>
                  <a:t>:</a:t>
                </a:r>
                <a:r>
                  <a:rPr lang="it-IT" dirty="0">
                    <a:latin typeface="CMR10"/>
                  </a:rPr>
                  <a:t>31 </a:t>
                </a:r>
                <a:r>
                  <a:rPr lang="it-IT" dirty="0">
                    <a:latin typeface="CMMI10"/>
                  </a:rPr>
                  <a:t>Glucose</a:t>
                </a:r>
                <a:r>
                  <a:rPr lang="it-IT" b="1" baseline="30000" dirty="0">
                    <a:latin typeface="CMMI10"/>
                  </a:rPr>
                  <a:t>2</a:t>
                </a:r>
                <a:r>
                  <a:rPr lang="it-IT" sz="800" dirty="0">
                    <a:latin typeface="CMR7"/>
                  </a:rPr>
                  <a:t> </a:t>
                </a:r>
                <a:r>
                  <a:rPr lang="it-IT" dirty="0">
                    <a:latin typeface="CMR10"/>
                  </a:rPr>
                  <a:t>+ 1</a:t>
                </a:r>
                <a:r>
                  <a:rPr lang="it-IT" dirty="0">
                    <a:latin typeface="CMMI10"/>
                  </a:rPr>
                  <a:t>:</a:t>
                </a:r>
                <a:r>
                  <a:rPr lang="it-IT" dirty="0">
                    <a:latin typeface="CMR10"/>
                  </a:rPr>
                  <a:t>73 </a:t>
                </a:r>
                <a:r>
                  <a:rPr lang="it-IT" dirty="0">
                    <a:latin typeface="CMMI10"/>
                  </a:rPr>
                  <a:t>Glucose -</a:t>
                </a:r>
                <a:r>
                  <a:rPr lang="it-IT" dirty="0">
                    <a:latin typeface="CMR10"/>
                  </a:rPr>
                  <a:t>04</a:t>
                </a:r>
              </a:p>
              <a:p>
                <a:pPr>
                  <a:lnSpc>
                    <a:spcPts val="1560"/>
                  </a:lnSpc>
                </a:pPr>
                <a:endParaRPr lang="it-IT" dirty="0">
                  <a:latin typeface="CMR10"/>
                </a:endParaRPr>
              </a:p>
              <a:p>
                <a:r>
                  <a:rPr lang="it-IT" dirty="0">
                    <a:latin typeface="CMR10"/>
                  </a:rPr>
                  <a:t>						Glucose =</a:t>
                </a:r>
                <a:r>
                  <a:rPr lang="en-GB" dirty="0">
                    <a:latin typeface="NimbusRomNo9L-Regu"/>
                  </a:rPr>
                  <a:t> 0.025 </a:t>
                </a:r>
              </a:p>
              <a:p>
                <a:pPr>
                  <a:lnSpc>
                    <a:spcPts val="1460"/>
                  </a:lnSpc>
                </a:pPr>
                <a:endParaRPr lang="en-GB" dirty="0">
                  <a:latin typeface="NimbusRomNo9L-Regu"/>
                </a:endParaRPr>
              </a:p>
              <a:p>
                <a:r>
                  <a:rPr lang="en-GB" dirty="0">
                    <a:latin typeface="NimbusRomNo9L-Regu"/>
                  </a:rPr>
                  <a:t>						b-perturbation = 0.025 – 0.537 = -0.512 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F20C29-EDCA-45B6-B043-7CC92288B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16" y="3981133"/>
                <a:ext cx="10168058" cy="2901051"/>
              </a:xfrm>
              <a:prstGeom prst="rect">
                <a:avLst/>
              </a:prstGeom>
              <a:blipFill>
                <a:blip r:embed="rId5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2BAAA-3584-4FEF-ACD4-7BEC7DFBF297}"/>
                  </a:ext>
                </a:extLst>
              </p:cNvPr>
              <p:cNvSpPr/>
              <p:nvPr/>
            </p:nvSpPr>
            <p:spPr>
              <a:xfrm>
                <a:off x="1033519" y="3593233"/>
                <a:ext cx="97536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NimbusRomNo9L-Regu"/>
                  </a:rPr>
                  <a:t>     MLP on toy Pima dataset 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NimbusRomNo9L-Regu"/>
                  </a:rPr>
                  <a:t>= {Glucose: 0.537, </a:t>
                </a:r>
                <a:r>
                  <a:rPr lang="en-GB" dirty="0" err="1">
                    <a:latin typeface="NimbusRomNo9L-Regu"/>
                  </a:rPr>
                  <a:t>BloodPressure</a:t>
                </a:r>
                <a:r>
                  <a:rPr lang="en-GB" dirty="0">
                    <a:latin typeface="NimbusRomNo9L-Regu"/>
                  </a:rPr>
                  <a:t>: 3.1}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en-GB" b="0" i="0" baseline="-25000" smtClean="0">
                        <a:latin typeface="Cambria Math" panose="02040503050406030204" pitchFamily="18" charset="0"/>
                      </a:rPr>
                      <m:t>MLP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NimbusRomNo9L-Regu"/>
                  </a:rPr>
                  <a:t>= 0.69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2BAAA-3584-4FEF-ACD4-7BEC7DFBF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19" y="3593233"/>
                <a:ext cx="9753601" cy="369332"/>
              </a:xfrm>
              <a:prstGeom prst="rect">
                <a:avLst/>
              </a:prstGeom>
              <a:blipFill>
                <a:blip r:embed="rId6"/>
                <a:stretch>
                  <a:fillRect l="-56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39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295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‘s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Generate synthetic observations that are then labelled by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m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Create a balanced neighbourhood data set.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Perform a step-wise regression  – including 2</a:t>
                </a:r>
                <a:r>
                  <a:rPr lang="en-GB" baseline="30000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nd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 degree terms and interaction terms.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Estimate the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Measure the fidelity of the regression coefficients.</a:t>
                </a:r>
              </a:p>
              <a:p>
                <a:pPr lvl="4">
                  <a:lnSpc>
                    <a:spcPct val="150000"/>
                  </a:lnSpc>
                </a:pPr>
                <a:r>
                  <a:rPr lang="en-GB" dirty="0">
                    <a:latin typeface="NimbusRomNo9L-ReguItal"/>
                  </a:rPr>
                  <a:t>fidelity error </a:t>
                </a:r>
                <a:r>
                  <a:rPr lang="en-GB" dirty="0">
                    <a:latin typeface="CMR10"/>
                  </a:rPr>
                  <a:t>= </a:t>
                </a:r>
                <a:r>
                  <a:rPr lang="en-GB" dirty="0">
                    <a:latin typeface="CMSY10"/>
                  </a:rPr>
                  <a:t>| </a:t>
                </a:r>
                <a:r>
                  <a:rPr lang="en-GB" dirty="0">
                    <a:latin typeface="NimbusRomNo9L-Regu"/>
                  </a:rPr>
                  <a:t>estimated </a:t>
                </a:r>
                <a:r>
                  <a:rPr lang="en-GB" i="1" dirty="0">
                    <a:latin typeface="NimbusRomNo9L-ReguItal"/>
                  </a:rPr>
                  <a:t>b</a:t>
                </a:r>
                <a:r>
                  <a:rPr lang="en-GB" dirty="0">
                    <a:latin typeface="NimbusRomNo9L-Regu"/>
                  </a:rPr>
                  <a:t>-perturbation - </a:t>
                </a:r>
                <a:r>
                  <a:rPr lang="en-GB" i="1" dirty="0">
                    <a:latin typeface="NimbusRomNo9L-ReguItal"/>
                  </a:rPr>
                  <a:t>b</a:t>
                </a:r>
                <a:r>
                  <a:rPr lang="en-GB" dirty="0">
                    <a:latin typeface="NimbusRomNo9L-Regu"/>
                  </a:rPr>
                  <a:t>-perturbation </a:t>
                </a:r>
                <a:r>
                  <a:rPr lang="en-GB" dirty="0">
                    <a:latin typeface="CMSY10"/>
                  </a:rPr>
                  <a:t>|	</a:t>
                </a:r>
                <a:r>
                  <a:rPr lang="en-GB" sz="1400" dirty="0">
                    <a:latin typeface="CMR10"/>
                  </a:rPr>
                  <a:t>(step 5  - step 1)</a:t>
                </a:r>
                <a:endParaRPr lang="en-GB" dirty="0">
                  <a:latin typeface="CMR1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2957861"/>
              </a:xfrm>
              <a:prstGeom prst="rect">
                <a:avLst/>
              </a:prstGeom>
              <a:blipFill>
                <a:blip r:embed="rId4"/>
                <a:stretch>
                  <a:fillRect l="-500" b="-2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96C5835-6D94-48A2-BCB0-7727F4B581B8}"/>
              </a:ext>
            </a:extLst>
          </p:cNvPr>
          <p:cNvSpPr/>
          <p:nvPr/>
        </p:nvSpPr>
        <p:spPr>
          <a:xfrm>
            <a:off x="1392027" y="4456238"/>
            <a:ext cx="4504919" cy="1166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AC79C-5C1D-47CD-87CD-429CF1D76AA6}"/>
              </a:ext>
            </a:extLst>
          </p:cNvPr>
          <p:cNvSpPr/>
          <p:nvPr/>
        </p:nvSpPr>
        <p:spPr>
          <a:xfrm>
            <a:off x="1502378" y="4577737"/>
            <a:ext cx="8581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21050" algn="l"/>
              </a:tabLst>
            </a:pPr>
            <a:r>
              <a:rPr lang="en-GB" dirty="0">
                <a:latin typeface="NimbusRomNo9L-Regu"/>
              </a:rPr>
              <a:t>estimated </a:t>
            </a:r>
            <a:r>
              <a:rPr lang="en-GB" i="1" dirty="0">
                <a:latin typeface="NimbusRomNo9L-Regu"/>
              </a:rPr>
              <a:t>b</a:t>
            </a:r>
            <a:r>
              <a:rPr lang="en-GB" dirty="0">
                <a:latin typeface="NimbusRomNo9L-Regu"/>
              </a:rPr>
              <a:t>-perturbation  (step 5)   = -0.512</a:t>
            </a:r>
          </a:p>
          <a:p>
            <a:pPr>
              <a:tabLst>
                <a:tab pos="3321050" algn="l"/>
              </a:tabLst>
            </a:pPr>
            <a:r>
              <a:rPr lang="en-GB" dirty="0">
                <a:latin typeface="NimbusRomNo9L-Regu"/>
              </a:rPr>
              <a:t>actual </a:t>
            </a:r>
            <a:r>
              <a:rPr lang="en-GB" i="1" dirty="0">
                <a:latin typeface="NimbusRomNo9L-ReguItal"/>
              </a:rPr>
              <a:t>b</a:t>
            </a:r>
            <a:r>
              <a:rPr lang="en-GB" dirty="0">
                <a:latin typeface="NimbusRomNo9L-Regu"/>
              </a:rPr>
              <a:t>-perturbation (step 1) 	= -0.557</a:t>
            </a:r>
          </a:p>
          <a:p>
            <a:r>
              <a:rPr lang="en-GB" dirty="0">
                <a:latin typeface="NimbusRomNo9L-Regu"/>
              </a:rPr>
              <a:t>fidelity error 		           =  0.045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55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4516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The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Method: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/>
              <p:nvPr/>
            </p:nvSpPr>
            <p:spPr>
              <a:xfrm>
                <a:off x="1219199" y="1301684"/>
                <a:ext cx="9753601" cy="412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‘s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Generate synthetic observations that are then labelled by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m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Create a balanced neighbourhood data set.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Perform a step-wise regression  – including 2</a:t>
                </a:r>
                <a:r>
                  <a:rPr lang="en-GB" baseline="30000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nd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 degree terms and interaction terms.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Estimate the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CMTI10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-perturbations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Measure the fidelity of the regression coefficients.</a:t>
                </a:r>
              </a:p>
              <a:p>
                <a:pPr lvl="4">
                  <a:lnSpc>
                    <a:spcPct val="150000"/>
                  </a:lnSpc>
                </a:pP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NimbusRomNo9L-ReguItal"/>
                  </a:rPr>
                  <a:t>fidelity error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=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SY10"/>
                  </a:rPr>
                  <a:t>|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NimbusRomNo9L-Regu"/>
                  </a:rPr>
                  <a:t>estimated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NimbusRomNo9L-ReguItal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NimbusRomNo9L-Regu"/>
                  </a:rPr>
                  <a:t>-perturbation - </a:t>
                </a:r>
                <a:r>
                  <a:rPr lang="en-GB" i="1" dirty="0">
                    <a:solidFill>
                      <a:schemeClr val="bg2">
                        <a:lumMod val="50000"/>
                      </a:schemeClr>
                    </a:solidFill>
                    <a:latin typeface="NimbusRomNo9L-ReguItal"/>
                  </a:rPr>
                  <a:t>b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NimbusRomNo9L-Regu"/>
                  </a:rPr>
                  <a:t>-perturbation </a:t>
                </a:r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CMSY10"/>
                  </a:rPr>
                  <a:t>|	</a:t>
                </a:r>
                <a:r>
                  <a:rPr lang="en-GB" sz="1400" dirty="0">
                    <a:solidFill>
                      <a:schemeClr val="bg2">
                        <a:lumMod val="50000"/>
                      </a:schemeClr>
                    </a:solidFill>
                    <a:latin typeface="CMR10"/>
                  </a:rPr>
                  <a:t>(step 5  - step 1</a:t>
                </a:r>
                <a:r>
                  <a:rPr lang="en-GB" sz="1400" dirty="0">
                    <a:latin typeface="CMR1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Iterate to best explanation. 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GB" dirty="0">
                    <a:latin typeface="CMR10"/>
                  </a:rPr>
                  <a:t>(optional) add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MR10"/>
                  </a:rPr>
                  <a:t>‘s </a:t>
                </a:r>
                <a:r>
                  <a:rPr lang="en-GB" i="1" dirty="0">
                    <a:latin typeface="CMTI10"/>
                  </a:rPr>
                  <a:t>b</a:t>
                </a:r>
                <a:r>
                  <a:rPr lang="en-GB" dirty="0">
                    <a:latin typeface="CMR10"/>
                  </a:rPr>
                  <a:t>-counterfactuals to neighbourhood data set</a:t>
                </a:r>
                <a:endParaRPr lang="en-GB" dirty="0"/>
              </a:p>
              <a:p>
                <a:pPr marL="0" lvl="4">
                  <a:lnSpc>
                    <a:spcPct val="150000"/>
                  </a:lnSpc>
                </a:pPr>
                <a:endParaRPr lang="en-GB" sz="1400" dirty="0">
                  <a:latin typeface="CMR1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2B98FF-CEF9-4553-AFDA-74C835F2D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301684"/>
                <a:ext cx="9753601" cy="4121578"/>
              </a:xfrm>
              <a:prstGeom prst="rect">
                <a:avLst/>
              </a:prstGeom>
              <a:blipFill>
                <a:blip r:embed="rId4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25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ADFF-52D1-4722-9C94-05149689348A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9C38-3BD7-4925-8580-DD7751BE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F646-DADB-4FD0-98C3-AFBB775C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4270F-4521-440C-9BFD-9FF00B729A3E}"/>
              </a:ext>
            </a:extLst>
          </p:cNvPr>
          <p:cNvSpPr txBox="1"/>
          <p:nvPr/>
        </p:nvSpPr>
        <p:spPr>
          <a:xfrm>
            <a:off x="588544" y="563020"/>
            <a:ext cx="6963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/>
              <a:t>An Example of </a:t>
            </a:r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’s Output: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BCACF-9B07-46E9-85AC-3794397D7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321" y="2395638"/>
            <a:ext cx="95593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25FFC7-BB1D-418A-AD83-E3E1078AA821}"/>
              </a:ext>
            </a:extLst>
          </p:cNvPr>
          <p:cNvGrpSpPr/>
          <p:nvPr/>
        </p:nvGrpSpPr>
        <p:grpSpPr>
          <a:xfrm>
            <a:off x="1836543" y="796998"/>
            <a:ext cx="8518914" cy="5264004"/>
            <a:chOff x="3419087" y="1595946"/>
            <a:chExt cx="5761440" cy="39564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40D936-D541-4BAA-A6E8-96E450F1E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24" r="70139"/>
            <a:stretch/>
          </p:blipFill>
          <p:spPr>
            <a:xfrm>
              <a:off x="3419087" y="1979720"/>
              <a:ext cx="2420481" cy="35727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8DF5C9-7B27-49DD-86E0-A6ECC2CDC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328" t="-6508"/>
            <a:stretch/>
          </p:blipFill>
          <p:spPr>
            <a:xfrm>
              <a:off x="6370119" y="1595946"/>
              <a:ext cx="2810408" cy="3956482"/>
            </a:xfrm>
            <a:prstGeom prst="rect">
              <a:avLst/>
            </a:prstGeom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0E37035B-1C02-4A33-A111-4DD65C9B36E8}"/>
                </a:ext>
              </a:extLst>
            </p:cNvPr>
            <p:cNvSpPr/>
            <p:nvPr/>
          </p:nvSpPr>
          <p:spPr>
            <a:xfrm>
              <a:off x="5697522" y="2743200"/>
              <a:ext cx="1280717" cy="515520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AC0963-677A-4270-AAEA-29398E5ABB6D}"/>
              </a:ext>
            </a:extLst>
          </p:cNvPr>
          <p:cNvSpPr txBox="1"/>
          <p:nvPr/>
        </p:nvSpPr>
        <p:spPr>
          <a:xfrm>
            <a:off x="114175" y="604638"/>
            <a:ext cx="6609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The Need For Explainable 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362C8-D82F-4708-9FC1-E3EA5A70CFF0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DE799-BEE7-41A2-B84E-73AADC17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6912"/>
            <a:ext cx="804742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A8D79-5194-44EE-973F-D92FA822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0" y="5408331"/>
            <a:ext cx="1467266" cy="4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780C6-52FC-4E32-8740-85105201DF07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73ABF-3F13-4B91-9E2C-AA30ECE27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8BAD3-59C0-4FB8-A1A6-752702AC3EB0}"/>
              </a:ext>
            </a:extLst>
          </p:cNvPr>
          <p:cNvSpPr txBox="1"/>
          <p:nvPr/>
        </p:nvSpPr>
        <p:spPr>
          <a:xfrm>
            <a:off x="588544" y="563020"/>
            <a:ext cx="97239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has much higher fidelity than LIME: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AA315-76D7-44CC-9B7C-7C9295DAC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8B998-CF08-492D-8D2A-AC5717C1D1A5}"/>
              </a:ext>
            </a:extLst>
          </p:cNvPr>
          <p:cNvSpPr txBox="1"/>
          <p:nvPr/>
        </p:nvSpPr>
        <p:spPr>
          <a:xfrm>
            <a:off x="1033519" y="1575988"/>
            <a:ext cx="44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 of perturbations with fidelity error &lt; 0.25 </a:t>
            </a:r>
            <a:r>
              <a:rPr lang="el-GR" dirty="0"/>
              <a:t>σ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BDD5A-0824-40FE-8871-84B519FB7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1" y="2557196"/>
            <a:ext cx="1131515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780C6-52FC-4E32-8740-85105201DF07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73ABF-3F13-4B91-9E2C-AA30ECE27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8BAD3-59C0-4FB8-A1A6-752702AC3EB0}"/>
              </a:ext>
            </a:extLst>
          </p:cNvPr>
          <p:cNvSpPr txBox="1"/>
          <p:nvPr/>
        </p:nvSpPr>
        <p:spPr>
          <a:xfrm>
            <a:off x="588544" y="563020"/>
            <a:ext cx="97239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i="1" dirty="0">
                <a:solidFill>
                  <a:srgbClr val="0070C0"/>
                </a:solidFill>
              </a:rPr>
              <a:t>CLEAR</a:t>
            </a:r>
            <a:r>
              <a:rPr lang="en-GB" sz="4200" dirty="0"/>
              <a:t> has much higher fidelity than LIME: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AA315-76D7-44CC-9B7C-7C9295DAC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8B998-CF08-492D-8D2A-AC5717C1D1A5}"/>
              </a:ext>
            </a:extLst>
          </p:cNvPr>
          <p:cNvSpPr txBox="1"/>
          <p:nvPr/>
        </p:nvSpPr>
        <p:spPr>
          <a:xfrm>
            <a:off x="1033519" y="1575988"/>
            <a:ext cx="44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 of perturbations with fidelity error &lt; 0.25 </a:t>
            </a:r>
            <a:r>
              <a:rPr lang="el-GR" dirty="0"/>
              <a:t>σ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72B30-5536-4634-A103-8E7ED771C01E}"/>
              </a:ext>
            </a:extLst>
          </p:cNvPr>
          <p:cNvSpPr/>
          <p:nvPr/>
        </p:nvSpPr>
        <p:spPr>
          <a:xfrm>
            <a:off x="1748901" y="4012221"/>
            <a:ext cx="3725834" cy="328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841C11-BF0D-4B2E-B280-DA579A014D9A}"/>
              </a:ext>
            </a:extLst>
          </p:cNvPr>
          <p:cNvSpPr/>
          <p:nvPr/>
        </p:nvSpPr>
        <p:spPr>
          <a:xfrm>
            <a:off x="7691786" y="4067252"/>
            <a:ext cx="241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NimbusRomNo9L-Regu"/>
              </a:rPr>
              <a:t>Different configurations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6BA9F-9410-4A42-8702-AAEA204E6BAC}"/>
              </a:ext>
            </a:extLst>
          </p:cNvPr>
          <p:cNvSpPr/>
          <p:nvPr/>
        </p:nvSpPr>
        <p:spPr>
          <a:xfrm>
            <a:off x="2089811" y="4052826"/>
            <a:ext cx="278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NimbusRomNo9L-Regu"/>
              </a:rPr>
              <a:t>Num. variables vs % Fidelity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619BB-59B7-4FF6-9208-62C9916A3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4" y="1614887"/>
            <a:ext cx="115347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1B882-D827-4FDD-97ED-27064C424C35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60AAB-85E1-4A05-8FAD-2DA5674D0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722" y="0"/>
            <a:ext cx="1958278" cy="84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8CAB7-CD9F-496F-9558-D9A6EC648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8E26A-1DD5-4BD8-9DD2-AABC55C04CFB}"/>
              </a:ext>
            </a:extLst>
          </p:cNvPr>
          <p:cNvSpPr txBox="1"/>
          <p:nvPr/>
        </p:nvSpPr>
        <p:spPr>
          <a:xfrm>
            <a:off x="97654" y="577404"/>
            <a:ext cx="1128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1F71F-86F3-4A53-91DD-2B78A600856E}"/>
              </a:ext>
            </a:extLst>
          </p:cNvPr>
          <p:cNvSpPr txBox="1"/>
          <p:nvPr/>
        </p:nvSpPr>
        <p:spPr>
          <a:xfrm>
            <a:off x="2494625" y="1802167"/>
            <a:ext cx="47192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identify multi-feature </a:t>
            </a:r>
            <a:r>
              <a:rPr lang="en-GB" i="1" dirty="0">
                <a:latin typeface="CMR10"/>
              </a:rPr>
              <a:t>b</a:t>
            </a:r>
            <a:r>
              <a:rPr lang="en-GB" dirty="0">
                <a:latin typeface="CMR10"/>
              </a:rPr>
              <a:t>-counterfactuals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determine fidelity neighbourhoods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compare (possibly add) ‘anchor’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usage trial</a:t>
            </a:r>
          </a:p>
        </p:txBody>
      </p:sp>
    </p:spTree>
    <p:extLst>
      <p:ext uri="{BB962C8B-B14F-4D97-AF65-F5344CB8AC3E}">
        <p14:creationId xmlns:p14="http://schemas.microsoft.com/office/powerpoint/2010/main" val="306740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AE779-0E2E-4A32-8A7C-FB75A735F594}"/>
              </a:ext>
            </a:extLst>
          </p:cNvPr>
          <p:cNvSpPr txBox="1"/>
          <p:nvPr/>
        </p:nvSpPr>
        <p:spPr>
          <a:xfrm>
            <a:off x="115200" y="662972"/>
            <a:ext cx="707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Explainable AI is Big Business  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73CD4-8EA2-4127-9FC4-EAEBC188A34D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8F06A-4FBF-4A42-AF66-69D65CD9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EC26E-67FE-460A-ACCA-0ED31932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8" t="7378"/>
          <a:stretch/>
        </p:blipFill>
        <p:spPr>
          <a:xfrm>
            <a:off x="97654" y="1432413"/>
            <a:ext cx="1260116" cy="101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EC1B4-342C-416A-82B9-D1D9103FAD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4305" r="595" b="11169"/>
          <a:stretch/>
        </p:blipFill>
        <p:spPr>
          <a:xfrm>
            <a:off x="0" y="2282954"/>
            <a:ext cx="7071167" cy="3070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629AF-68A0-4DC4-ACC7-98FA30F7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482" y="1452931"/>
            <a:ext cx="4572396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AF7AE-732E-4460-8309-13E16AF5A941}"/>
              </a:ext>
            </a:extLst>
          </p:cNvPr>
          <p:cNvSpPr/>
          <p:nvPr/>
        </p:nvSpPr>
        <p:spPr>
          <a:xfrm>
            <a:off x="4314963" y="6535641"/>
            <a:ext cx="77026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Intelligible Models for HealthCare: Predicting Pneumonia Risk and Hospital 30-day Readmission  - Caruana et al. (2015)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436CD-6171-4FF6-88F0-DEF26CFCBE53}"/>
              </a:ext>
            </a:extLst>
          </p:cNvPr>
          <p:cNvSpPr/>
          <p:nvPr/>
        </p:nvSpPr>
        <p:spPr>
          <a:xfrm>
            <a:off x="6127972" y="4277594"/>
            <a:ext cx="203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MR9"/>
              </a:rPr>
              <a:t>Probability of death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0B02B-3624-4983-8895-AC35E5CED539}"/>
              </a:ext>
            </a:extLst>
          </p:cNvPr>
          <p:cNvSpPr/>
          <p:nvPr/>
        </p:nvSpPr>
        <p:spPr>
          <a:xfrm>
            <a:off x="3137585" y="4265707"/>
            <a:ext cx="2101931" cy="38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Neural Network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8FB98-0A24-40A4-A8BC-F5703010CA55}"/>
              </a:ext>
            </a:extLst>
          </p:cNvPr>
          <p:cNvSpPr txBox="1"/>
          <p:nvPr/>
        </p:nvSpPr>
        <p:spPr>
          <a:xfrm>
            <a:off x="10059332" y="2725412"/>
            <a:ext cx="121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Hospitalise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D1D4E-18F1-4FC1-9D5A-E30D374811CC}"/>
              </a:ext>
            </a:extLst>
          </p:cNvPr>
          <p:cNvSpPr txBox="1"/>
          <p:nvPr/>
        </p:nvSpPr>
        <p:spPr>
          <a:xfrm>
            <a:off x="10062530" y="3589723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Send home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094E30-51D6-4779-A376-5E13E1244ED0}"/>
              </a:ext>
            </a:extLst>
          </p:cNvPr>
          <p:cNvSpPr txBox="1"/>
          <p:nvPr/>
        </p:nvSpPr>
        <p:spPr>
          <a:xfrm>
            <a:off x="97654" y="642681"/>
            <a:ext cx="7957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Predictive Accuracy is Not Enough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E3E6D0-0F19-4F44-9873-8F71C9157DF2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27C1F9-1B9B-4B8E-8DE4-928DAE4F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E39B5-69D1-4C73-84BF-7DAFE032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93" y="2571965"/>
            <a:ext cx="2101931" cy="1603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5E745-128C-4FD5-8980-3D7B75C09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36" y="2615063"/>
            <a:ext cx="2453616" cy="1603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4230B-4A3E-4303-9CAE-D805BD9F0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008" y="1231763"/>
            <a:ext cx="2249619" cy="1493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489F1-4669-4EA9-A4CC-E5B817C5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0008" y="3939992"/>
            <a:ext cx="2249619" cy="164230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6CA9E4-84C0-4191-BBCD-56DE1024C228}"/>
              </a:ext>
            </a:extLst>
          </p:cNvPr>
          <p:cNvSpPr/>
          <p:nvPr/>
        </p:nvSpPr>
        <p:spPr>
          <a:xfrm>
            <a:off x="2633771" y="3183375"/>
            <a:ext cx="397351" cy="38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7CB1E0B-F6C6-4E2A-9522-41A8AB49B0F4}"/>
              </a:ext>
            </a:extLst>
          </p:cNvPr>
          <p:cNvSpPr/>
          <p:nvPr/>
        </p:nvSpPr>
        <p:spPr>
          <a:xfrm>
            <a:off x="5333788" y="3149644"/>
            <a:ext cx="397351" cy="38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8CE2152-24DE-46B1-BF53-DFF2044ADDFF}"/>
              </a:ext>
            </a:extLst>
          </p:cNvPr>
          <p:cNvSpPr/>
          <p:nvPr/>
        </p:nvSpPr>
        <p:spPr>
          <a:xfrm rot="19697426">
            <a:off x="8736906" y="2115709"/>
            <a:ext cx="397351" cy="38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3AC1FAA-E651-47A8-887F-CC1A17282CBD}"/>
              </a:ext>
            </a:extLst>
          </p:cNvPr>
          <p:cNvSpPr/>
          <p:nvPr/>
        </p:nvSpPr>
        <p:spPr>
          <a:xfrm rot="2107454">
            <a:off x="8728396" y="4272156"/>
            <a:ext cx="397351" cy="38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47B770-6E7D-4F42-AB06-CC52EB962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4" y="2649579"/>
            <a:ext cx="2501081" cy="156851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82501B-66B2-4A5A-903E-2DD44CD4E14B}"/>
              </a:ext>
            </a:extLst>
          </p:cNvPr>
          <p:cNvSpPr/>
          <p:nvPr/>
        </p:nvSpPr>
        <p:spPr>
          <a:xfrm>
            <a:off x="598585" y="4262750"/>
            <a:ext cx="131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Patient data</a:t>
            </a:r>
          </a:p>
        </p:txBody>
      </p:sp>
    </p:spTree>
    <p:extLst>
      <p:ext uri="{BB962C8B-B14F-4D97-AF65-F5344CB8AC3E}">
        <p14:creationId xmlns:p14="http://schemas.microsoft.com/office/powerpoint/2010/main" val="364071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BF68E4F2-4667-4B1E-B092-A2E213C7CF8F}"/>
              </a:ext>
            </a:extLst>
          </p:cNvPr>
          <p:cNvSpPr/>
          <p:nvPr/>
        </p:nvSpPr>
        <p:spPr>
          <a:xfrm>
            <a:off x="4200339" y="2341748"/>
            <a:ext cx="3763825" cy="2316057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100360-97F6-4A51-A29A-275AF2B17E04}"/>
              </a:ext>
            </a:extLst>
          </p:cNvPr>
          <p:cNvSpPr/>
          <p:nvPr/>
        </p:nvSpPr>
        <p:spPr>
          <a:xfrm>
            <a:off x="20910" y="1542474"/>
            <a:ext cx="4110115" cy="3994725"/>
          </a:xfrm>
          <a:prstGeom prst="rect">
            <a:avLst/>
          </a:prstGeom>
          <a:solidFill>
            <a:srgbClr val="DEEBF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CFF48-1DBF-441D-BE0A-59828A5D9A10}"/>
              </a:ext>
            </a:extLst>
          </p:cNvPr>
          <p:cNvSpPr/>
          <p:nvPr/>
        </p:nvSpPr>
        <p:spPr>
          <a:xfrm>
            <a:off x="8060975" y="1542474"/>
            <a:ext cx="4131025" cy="3994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1E7C7-634D-4C1E-B840-5F870058F91D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AAE3F-8502-41AB-8B0D-D4419258B576}"/>
              </a:ext>
            </a:extLst>
          </p:cNvPr>
          <p:cNvSpPr txBox="1"/>
          <p:nvPr/>
        </p:nvSpPr>
        <p:spPr>
          <a:xfrm>
            <a:off x="8667622" y="2824303"/>
            <a:ext cx="2896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Black box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(how the model behaves)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1208A-959A-4A42-A280-85D7FAFD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AF78C-0132-4408-A87C-1D2888D258CC}"/>
              </a:ext>
            </a:extLst>
          </p:cNvPr>
          <p:cNvSpPr txBox="1"/>
          <p:nvPr/>
        </p:nvSpPr>
        <p:spPr>
          <a:xfrm>
            <a:off x="79138" y="2927468"/>
            <a:ext cx="3993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Transparent</a:t>
            </a:r>
          </a:p>
          <a:p>
            <a:pPr algn="ctr"/>
            <a:r>
              <a:rPr lang="en-GB" sz="2000" dirty="0"/>
              <a:t>(how the model functions internally)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750B1-745F-4977-9CDB-3768785098CC}"/>
              </a:ext>
            </a:extLst>
          </p:cNvPr>
          <p:cNvSpPr txBox="1"/>
          <p:nvPr/>
        </p:nvSpPr>
        <p:spPr>
          <a:xfrm>
            <a:off x="8326968" y="4365417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70172-3525-4B6C-80F1-9BAB8B4B03FC}"/>
              </a:ext>
            </a:extLst>
          </p:cNvPr>
          <p:cNvSpPr txBox="1"/>
          <p:nvPr/>
        </p:nvSpPr>
        <p:spPr>
          <a:xfrm>
            <a:off x="10937312" y="4375576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AC323E-46AF-440E-A1B2-084384CA07B4}"/>
              </a:ext>
            </a:extLst>
          </p:cNvPr>
          <p:cNvSpPr txBox="1"/>
          <p:nvPr/>
        </p:nvSpPr>
        <p:spPr>
          <a:xfrm>
            <a:off x="97654" y="621101"/>
            <a:ext cx="6570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Approaches to Explaining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8619A-FD42-429B-8D8B-47B32E406C62}"/>
              </a:ext>
            </a:extLst>
          </p:cNvPr>
          <p:cNvSpPr txBox="1"/>
          <p:nvPr/>
        </p:nvSpPr>
        <p:spPr>
          <a:xfrm>
            <a:off x="4605782" y="3091517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Explainable AI</a:t>
            </a:r>
          </a:p>
        </p:txBody>
      </p:sp>
    </p:spTree>
    <p:extLst>
      <p:ext uri="{BB962C8B-B14F-4D97-AF65-F5344CB8AC3E}">
        <p14:creationId xmlns:p14="http://schemas.microsoft.com/office/powerpoint/2010/main" val="368656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060092-B42F-4F96-8C39-55A3B6A205B3}"/>
              </a:ext>
            </a:extLst>
          </p:cNvPr>
          <p:cNvSpPr txBox="1"/>
          <p:nvPr/>
        </p:nvSpPr>
        <p:spPr>
          <a:xfrm>
            <a:off x="9135221" y="3039551"/>
            <a:ext cx="155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1200" dirty="0"/>
              <a:t>(Wachter et al. 2017)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DB1E1-082C-48F4-8943-78B7BFC26FA0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3A851-39FC-4C21-B560-BAB2483A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4351"/>
            <a:ext cx="804742" cy="823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408DCC-44E9-4B48-8E37-BB2286FD45C0}"/>
              </a:ext>
            </a:extLst>
          </p:cNvPr>
          <p:cNvSpPr/>
          <p:nvPr/>
        </p:nvSpPr>
        <p:spPr>
          <a:xfrm>
            <a:off x="1033519" y="1382733"/>
            <a:ext cx="4279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NimbusRomNo9L-ReguItal"/>
              </a:rPr>
              <a:t>b</a:t>
            </a:r>
            <a:r>
              <a:rPr lang="en-GB" sz="2400" dirty="0">
                <a:latin typeface="NimbusRomNo9L-Regu"/>
              </a:rPr>
              <a:t>-counterfactuals explain a single prediction by identifying ‘close possible worlds’ in which an individual receives the prediction they desired.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07696-0FA8-45D7-9AC7-EA03C4255768}"/>
              </a:ext>
            </a:extLst>
          </p:cNvPr>
          <p:cNvSpPr/>
          <p:nvPr/>
        </p:nvSpPr>
        <p:spPr>
          <a:xfrm>
            <a:off x="6573520" y="1410310"/>
            <a:ext cx="4456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NimbusSanL-Regu"/>
              </a:rPr>
              <a:t> </a:t>
            </a:r>
            <a:r>
              <a:rPr lang="en-GB" sz="2400" dirty="0">
                <a:latin typeface="NimbusRomNo9L-Regu"/>
              </a:rPr>
              <a:t>‘Mr Jones would have received his loan, if his annual salary had been $35,000 instead of the $32,000 he currently earns.’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5081A-5C0F-4618-8625-AA9EF76C4052}"/>
              </a:ext>
            </a:extLst>
          </p:cNvPr>
          <p:cNvSpPr txBox="1"/>
          <p:nvPr/>
        </p:nvSpPr>
        <p:spPr>
          <a:xfrm>
            <a:off x="97654" y="613292"/>
            <a:ext cx="10379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State of the Art Method 1: </a:t>
            </a:r>
            <a:r>
              <a:rPr lang="en-GB" sz="4400" i="1" dirty="0"/>
              <a:t>b</a:t>
            </a:r>
            <a:r>
              <a:rPr lang="en-GB" sz="4400" dirty="0"/>
              <a:t>-counterfactuals</a:t>
            </a:r>
          </a:p>
        </p:txBody>
      </p:sp>
    </p:spTree>
    <p:extLst>
      <p:ext uri="{BB962C8B-B14F-4D97-AF65-F5344CB8AC3E}">
        <p14:creationId xmlns:p14="http://schemas.microsoft.com/office/powerpoint/2010/main" val="255368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A7603A-BD8F-495A-8D15-11219CE6AD79}"/>
              </a:ext>
            </a:extLst>
          </p:cNvPr>
          <p:cNvSpPr/>
          <p:nvPr/>
        </p:nvSpPr>
        <p:spPr>
          <a:xfrm>
            <a:off x="0" y="3401943"/>
            <a:ext cx="12192000" cy="259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60092-B42F-4F96-8C39-55A3B6A205B3}"/>
              </a:ext>
            </a:extLst>
          </p:cNvPr>
          <p:cNvSpPr txBox="1"/>
          <p:nvPr/>
        </p:nvSpPr>
        <p:spPr>
          <a:xfrm>
            <a:off x="9135221" y="3039551"/>
            <a:ext cx="155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1200" dirty="0"/>
              <a:t>(Wachter et al. 2017)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DB1E1-082C-48F4-8943-78B7BFC26FA0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3A851-39FC-4C21-B560-BAB2483A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4351"/>
            <a:ext cx="804742" cy="823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408DCC-44E9-4B48-8E37-BB2286FD45C0}"/>
              </a:ext>
            </a:extLst>
          </p:cNvPr>
          <p:cNvSpPr/>
          <p:nvPr/>
        </p:nvSpPr>
        <p:spPr>
          <a:xfrm>
            <a:off x="1033519" y="1382733"/>
            <a:ext cx="4279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NimbusRomNo9L-ReguItal"/>
              </a:rPr>
              <a:t>b</a:t>
            </a:r>
            <a:r>
              <a:rPr lang="en-GB" sz="2400" dirty="0">
                <a:latin typeface="NimbusRomNo9L-Regu"/>
              </a:rPr>
              <a:t>-counterfactuals explain a single prediction by identifying ‘close possible worlds’ in which an individual receives the prediction they desired.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07696-0FA8-45D7-9AC7-EA03C4255768}"/>
              </a:ext>
            </a:extLst>
          </p:cNvPr>
          <p:cNvSpPr/>
          <p:nvPr/>
        </p:nvSpPr>
        <p:spPr>
          <a:xfrm>
            <a:off x="6573520" y="1410310"/>
            <a:ext cx="4456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NimbusSanL-Regu"/>
              </a:rPr>
              <a:t> </a:t>
            </a:r>
            <a:r>
              <a:rPr lang="en-GB" sz="2400" dirty="0">
                <a:latin typeface="NimbusRomNo9L-Regu"/>
              </a:rPr>
              <a:t>‘Mr Jones would have received his loan, if his annual salary had been $35,000 instead of the $32,000 he currently earns.’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EAA52-7C6C-4E07-A4F0-350603E5946A}"/>
              </a:ext>
            </a:extLst>
          </p:cNvPr>
          <p:cNvSpPr/>
          <p:nvPr/>
        </p:nvSpPr>
        <p:spPr>
          <a:xfrm>
            <a:off x="1033519" y="3369944"/>
            <a:ext cx="10874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Suppose Mr Jones was assigned a probability of 0.75 for defaulting on a loan.</a:t>
            </a:r>
            <a:endParaRPr lang="en-GB" sz="2400" b="1" dirty="0">
              <a:solidFill>
                <a:schemeClr val="bg1"/>
              </a:solidFill>
              <a:latin typeface="NimbusRomNo9L-Regu"/>
            </a:endParaRPr>
          </a:p>
          <a:p>
            <a:endParaRPr lang="en-GB" sz="2400" b="1" dirty="0">
              <a:solidFill>
                <a:schemeClr val="bg1"/>
              </a:solidFill>
              <a:latin typeface="NimbusRomNo9L-Regu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imbusRomNo9L-Regu"/>
              </a:rPr>
              <a:t> A satisfactory explanation also</a:t>
            </a:r>
            <a:r>
              <a:rPr lang="en-GB" sz="2400" b="1" dirty="0">
                <a:solidFill>
                  <a:schemeClr val="bg1"/>
                </a:solidFill>
                <a:latin typeface="NimbusSanL-Regu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NimbusRomNo9L-Regu"/>
              </a:rPr>
              <a:t>needs to explain: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2400" b="1" dirty="0">
                <a:solidFill>
                  <a:schemeClr val="bg1"/>
                </a:solidFill>
                <a:latin typeface="NimbusRomNo9L-Regu"/>
              </a:rPr>
              <a:t>why Mr Jones was assigned a score of 0.75. This would include identifying the contribution that each feature made to the score.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2400" b="1" dirty="0">
                <a:solidFill>
                  <a:schemeClr val="bg1"/>
                </a:solidFill>
                <a:latin typeface="NimbusRomNo9L-Regu"/>
              </a:rPr>
              <a:t>how the features interact with each other. For example, if he had been in present job &gt; 2 years he would only have needed a salary of $33,000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5081A-5C0F-4618-8625-AA9EF76C4052}"/>
              </a:ext>
            </a:extLst>
          </p:cNvPr>
          <p:cNvSpPr txBox="1"/>
          <p:nvPr/>
        </p:nvSpPr>
        <p:spPr>
          <a:xfrm>
            <a:off x="97654" y="613292"/>
            <a:ext cx="10379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State of the Art Method 1: </a:t>
            </a:r>
            <a:r>
              <a:rPr lang="en-GB" sz="4400" i="1" dirty="0"/>
              <a:t>b</a:t>
            </a:r>
            <a:r>
              <a:rPr lang="en-GB" sz="4400" dirty="0"/>
              <a:t>-counterfactuals</a:t>
            </a:r>
          </a:p>
        </p:txBody>
      </p:sp>
    </p:spTree>
    <p:extLst>
      <p:ext uri="{BB962C8B-B14F-4D97-AF65-F5344CB8AC3E}">
        <p14:creationId xmlns:p14="http://schemas.microsoft.com/office/powerpoint/2010/main" val="113775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E1F5A4-C2F7-4A97-9B60-B6AD898C8D35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4048A-C33F-4109-81EB-5BE68039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26610C-DCF1-44D8-AA2A-BE41C51BCBA6}"/>
              </a:ext>
            </a:extLst>
          </p:cNvPr>
          <p:cNvSpPr/>
          <p:nvPr/>
        </p:nvSpPr>
        <p:spPr>
          <a:xfrm>
            <a:off x="1102035" y="1296024"/>
            <a:ext cx="624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ocal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nterpretable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odel-Agnostic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xplanations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EEFBD-B051-4DB2-A013-822D21DD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23" y="613292"/>
            <a:ext cx="647755" cy="647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ED3E0-BF4A-4F58-A581-028E1D5DCD60}"/>
              </a:ext>
            </a:extLst>
          </p:cNvPr>
          <p:cNvSpPr/>
          <p:nvPr/>
        </p:nvSpPr>
        <p:spPr>
          <a:xfrm>
            <a:off x="1094479" y="1775305"/>
            <a:ext cx="67008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rgbClr val="00B050"/>
                </a:solidFill>
              </a:rPr>
              <a:t>The LIME algorithm</a:t>
            </a:r>
            <a:r>
              <a:rPr lang="en-GB" sz="2000" dirty="0"/>
              <a:t>: </a:t>
            </a:r>
          </a:p>
          <a:p>
            <a:r>
              <a:rPr lang="en-GB" sz="2000" dirty="0"/>
              <a:t>Consider a model </a:t>
            </a:r>
            <a:r>
              <a:rPr lang="en-GB" sz="2000" i="1" dirty="0"/>
              <a:t>m</a:t>
            </a:r>
            <a:r>
              <a:rPr lang="en-GB" sz="2000" dirty="0"/>
              <a:t> whose prediction </a:t>
            </a:r>
            <a:r>
              <a:rPr lang="en-GB" sz="2000" i="1" dirty="0"/>
              <a:t>y</a:t>
            </a:r>
            <a:r>
              <a:rPr lang="en-GB" sz="2000" dirty="0"/>
              <a:t> for observation </a:t>
            </a:r>
            <a:r>
              <a:rPr lang="en-GB" sz="2000" i="1" dirty="0"/>
              <a:t>x</a:t>
            </a:r>
            <a:r>
              <a:rPr lang="en-GB" sz="2000" dirty="0"/>
              <a:t> is to  be explained.</a:t>
            </a:r>
          </a:p>
          <a:p>
            <a:endParaRPr lang="en-GB" sz="2000" dirty="0"/>
          </a:p>
          <a:p>
            <a:pPr marL="342900" indent="-342900">
              <a:buAutoNum type="arabicParenBoth"/>
            </a:pPr>
            <a:r>
              <a:rPr lang="en-GB" sz="2000" dirty="0"/>
              <a:t>generates a dataset of synthetic observations; </a:t>
            </a:r>
          </a:p>
          <a:p>
            <a:pPr marL="342900" indent="-342900">
              <a:buAutoNum type="arabicParenBoth"/>
            </a:pPr>
            <a:r>
              <a:rPr lang="en-GB" sz="2000" dirty="0"/>
              <a:t>labels the synthetic data by passing it to the model m;</a:t>
            </a:r>
          </a:p>
          <a:p>
            <a:pPr marL="342900" indent="-342900">
              <a:buAutoNum type="arabicParenBoth"/>
            </a:pPr>
            <a:r>
              <a:rPr lang="en-GB" sz="2000" dirty="0"/>
              <a:t>weights the synthetic observations using the kernel:</a:t>
            </a:r>
          </a:p>
          <a:p>
            <a:pPr marL="342900" indent="-342900">
              <a:buAutoNum type="arabicParenBoth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     where d is the Euclidean distance from x to the synthetic</a:t>
            </a:r>
          </a:p>
          <a:p>
            <a:r>
              <a:rPr lang="en-GB" sz="2000" dirty="0"/>
              <a:t>      observation;</a:t>
            </a:r>
          </a:p>
          <a:p>
            <a:r>
              <a:rPr lang="en-GB" sz="2000" dirty="0"/>
              <a:t>(4) produces a locally weighted regression. </a:t>
            </a:r>
          </a:p>
          <a:p>
            <a:endParaRPr lang="en-GB" sz="2000" dirty="0"/>
          </a:p>
          <a:p>
            <a:r>
              <a:rPr lang="en-GB" sz="2000" dirty="0"/>
              <a:t>The regression coefficients are meant to explain prediction </a:t>
            </a:r>
            <a:r>
              <a:rPr lang="en-GB" sz="2000" i="1" dirty="0"/>
              <a:t>y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4ADA6-4C75-479F-A3BA-E9336082E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9" t="14686" r="-1" b="21003"/>
          <a:stretch/>
        </p:blipFill>
        <p:spPr>
          <a:xfrm>
            <a:off x="2773680" y="4003693"/>
            <a:ext cx="2519680" cy="78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2D8F1-C4AA-4C82-A0A4-43FD1BFB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1" y="1565948"/>
            <a:ext cx="4267200" cy="4875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8CAFF1-EE2E-409A-8697-AEFD2BA63829}"/>
              </a:ext>
            </a:extLst>
          </p:cNvPr>
          <p:cNvSpPr txBox="1"/>
          <p:nvPr/>
        </p:nvSpPr>
        <p:spPr>
          <a:xfrm>
            <a:off x="97654" y="613292"/>
            <a:ext cx="7489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State of the Art Method 2: LIME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00607-9C67-4525-AEEA-590A49A14B21}"/>
              </a:ext>
            </a:extLst>
          </p:cNvPr>
          <p:cNvSpPr/>
          <p:nvPr/>
        </p:nvSpPr>
        <p:spPr>
          <a:xfrm>
            <a:off x="10053004" y="6484286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Riberio et al. (2016)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655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A2FD82-291A-4C85-B5AA-E256ABACC603}"/>
              </a:ext>
            </a:extLst>
          </p:cNvPr>
          <p:cNvSpPr txBox="1"/>
          <p:nvPr/>
        </p:nvSpPr>
        <p:spPr>
          <a:xfrm>
            <a:off x="97654" y="99836"/>
            <a:ext cx="18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The CLEAR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1EEA7-B50E-4581-9030-FF4C4462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04742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B53DF-559A-419F-A1A8-6E370C0D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0" b="22353"/>
          <a:stretch/>
        </p:blipFill>
        <p:spPr>
          <a:xfrm>
            <a:off x="97654" y="1255474"/>
            <a:ext cx="11873186" cy="2103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2AE3C4-D2D5-499A-99F0-137660B0B9CD}"/>
              </a:ext>
            </a:extLst>
          </p:cNvPr>
          <p:cNvSpPr txBox="1"/>
          <p:nvPr/>
        </p:nvSpPr>
        <p:spPr>
          <a:xfrm>
            <a:off x="97654" y="487693"/>
            <a:ext cx="9479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LIME does not measure its fidelity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41BC85-3311-489C-9B76-FB68A6DF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63" y="548535"/>
            <a:ext cx="647755" cy="6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1211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CMBX12</vt:lpstr>
      <vt:lpstr>CMBXTI10</vt:lpstr>
      <vt:lpstr>CMMI10</vt:lpstr>
      <vt:lpstr>CMR10</vt:lpstr>
      <vt:lpstr>CMR12</vt:lpstr>
      <vt:lpstr>CMR7</vt:lpstr>
      <vt:lpstr>CMR9</vt:lpstr>
      <vt:lpstr>CMSY10</vt:lpstr>
      <vt:lpstr>CMTI10</vt:lpstr>
      <vt:lpstr>CMTI12</vt:lpstr>
      <vt:lpstr>NimbusRomNo9L-MediItal</vt:lpstr>
      <vt:lpstr>NimbusRomNo9L-Regu</vt:lpstr>
      <vt:lpstr>NimbusRomNo9L-ReguItal</vt:lpstr>
      <vt:lpstr>NimbusSanL-Regu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White</dc:creator>
  <cp:lastModifiedBy>Adam White</cp:lastModifiedBy>
  <cp:revision>121</cp:revision>
  <dcterms:created xsi:type="dcterms:W3CDTF">2019-06-16T16:16:26Z</dcterms:created>
  <dcterms:modified xsi:type="dcterms:W3CDTF">2019-11-13T10:34:38Z</dcterms:modified>
</cp:coreProperties>
</file>